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336" r:id="rId3"/>
    <p:sldId id="338" r:id="rId4"/>
    <p:sldId id="337" r:id="rId5"/>
    <p:sldId id="350" r:id="rId6"/>
    <p:sldId id="352" r:id="rId7"/>
    <p:sldId id="351" r:id="rId8"/>
    <p:sldId id="353" r:id="rId9"/>
    <p:sldId id="333" r:id="rId10"/>
    <p:sldId id="301" r:id="rId11"/>
    <p:sldId id="354" r:id="rId12"/>
    <p:sldId id="355" r:id="rId13"/>
    <p:sldId id="356" r:id="rId14"/>
    <p:sldId id="357" r:id="rId15"/>
    <p:sldId id="359" r:id="rId16"/>
    <p:sldId id="332" r:id="rId17"/>
    <p:sldId id="331" r:id="rId18"/>
    <p:sldId id="303" r:id="rId19"/>
    <p:sldId id="334" r:id="rId20"/>
    <p:sldId id="339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</p:sldIdLst>
  <p:sldSz cx="10080625" cy="7559675"/>
  <p:notesSz cx="7559675" cy="10691813"/>
  <p:custDataLst>
    <p:tags r:id="rId3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08" y="-121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None/>
            </a:defPPr>
            <a:lvl1pPr lvl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FFFFFF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None/>
            </a:defPPr>
            <a:lvl1pPr lvl="0" algn="r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FFFFFF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fld id="{D5D7C007-8538-45F0-8DA2-07AB9F1B6F8D}" type="datetimeFigureOut">
              <a:rPr lang="ru-RU"/>
              <a:pPr>
                <a:defRPr sz="1400"/>
              </a:pPr>
              <a:t>23.01.2015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None/>
            </a:defPPr>
            <a:lvl1pPr lvl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FFFFFF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None/>
            </a:defPPr>
            <a:lvl1pPr lvl="0" algn="r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FFFFFF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fld id="{83F62FC4-B42E-46C6-B085-7ADE85486E12}" type="slidenum">
              <a:rPr lang="ru-RU"/>
              <a:pPr>
                <a:defRPr sz="1400"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26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Move="1" noResize="1"/>
          </p:cNvSpPr>
          <p:nvPr/>
        </p:nvSpPr>
        <p:spPr>
          <a:xfrm>
            <a:off x="0" y="0"/>
            <a:ext cx="7559675" cy="10691813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lIns="90000" tIns="45000" rIns="90000" bIns="45000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30731" name="Образ слайда 10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30825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32" name="Заметки 11"/>
          <p:cNvSpPr txBox="1">
            <a:spLocks noGrp="1"/>
          </p:cNvSpPr>
          <p:nvPr>
            <p:ph type="body" sz="quarter" idx="3"/>
          </p:nvPr>
        </p:nvSpPr>
        <p:spPr bwMode="auto">
          <a:xfrm>
            <a:off x="755650" y="5078413"/>
            <a:ext cx="6034088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3" name="Полилиния 12"/>
          <p:cNvSpPr/>
          <p:nvPr/>
        </p:nvSpPr>
        <p:spPr>
          <a:xfrm>
            <a:off x="0" y="0"/>
            <a:ext cx="3278188" cy="5318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4278313" y="0"/>
            <a:ext cx="3278187" cy="5318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0" y="10156825"/>
            <a:ext cx="3278188" cy="5318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16" name="Номер слайда 15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5238"/>
            <a:ext cx="3267075" cy="520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34"/>
                <a:cs typeface="Lucida Sans Unicode" pitchFamily="34"/>
              </a:defRPr>
            </a:lvl1pPr>
          </a:lstStyle>
          <a:p>
            <a:pPr>
              <a:defRPr/>
            </a:pPr>
            <a:fld id="{ACFE9C60-6AB1-48F7-8E87-01A824EEA4D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684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50"/>
      </a:spcBef>
      <a:spcAft>
        <a:spcPct val="0"/>
      </a:spcAft>
      <a:tabLst>
        <a:tab pos="0" algn="l"/>
        <a:tab pos="447675" algn="l"/>
        <a:tab pos="896938" algn="l"/>
        <a:tab pos="1346200" algn="l"/>
        <a:tab pos="1795463" algn="l"/>
        <a:tab pos="2244725" algn="l"/>
        <a:tab pos="2693988" algn="l"/>
        <a:tab pos="3143250" algn="l"/>
        <a:tab pos="3592513" algn="l"/>
        <a:tab pos="4041775" algn="l"/>
        <a:tab pos="4491038" algn="l"/>
        <a:tab pos="4940300" algn="l"/>
        <a:tab pos="5389563" algn="l"/>
        <a:tab pos="5838825" algn="l"/>
        <a:tab pos="6288088" algn="l"/>
        <a:tab pos="6737350" algn="l"/>
        <a:tab pos="7186613" algn="l"/>
        <a:tab pos="7635875" algn="l"/>
        <a:tab pos="8085138" algn="l"/>
        <a:tab pos="8534400" algn="l"/>
        <a:tab pos="8983663" algn="l"/>
      </a:tabLst>
      <a:defRPr lang="ru-RU" sz="1200">
        <a:solidFill>
          <a:srgbClr val="000000"/>
        </a:solidFill>
        <a:latin typeface="Times New Roman" pitchFamily="18"/>
        <a:cs typeface="Tahoma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97306B64-2D1F-4CFB-992D-7C4AFE8D7D85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2E67421-D7F3-4FDB-8D1A-7E6DA7C0A14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CD3D046-77C8-4E93-877B-B8DE26DB370A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30FF9A-D67A-4E50-9FC5-52380A96856F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278313" y="10155238"/>
            <a:ext cx="3273425" cy="52705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D6354DC-8680-446A-9F0A-88FF4C89E74B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1751" name="Rectangle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1752" name="Rectangle 6"/>
          <p:cNvSpPr txBox="1">
            <a:spLocks noGrp="1"/>
          </p:cNvSpPr>
          <p:nvPr>
            <p:ph type="body" sz="quarter" idx="1"/>
          </p:nvPr>
        </p:nvSpPr>
        <p:spPr>
          <a:xfrm>
            <a:off x="1169988" y="5086350"/>
            <a:ext cx="5226050" cy="4106863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096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1987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3011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5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59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B6E4CA7C-B58C-4601-AFAC-080AA89C216C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548041-C144-4EC8-A8D2-50EC88235CDA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9D4DB1-FF39-40B0-BDDA-CDC70E9149FC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21707F-3CE8-443B-A72D-448451D4D72D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608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46087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>
              <a:spcBef>
                <a:spcPct val="0"/>
              </a:spcBef>
              <a:spcAft>
                <a:spcPct val="0"/>
              </a:spcAft>
            </a:pPr>
            <a:fld id="{CA4D5436-1046-4857-8CB9-12F31BC928E3}" type="slidenum">
              <a:rPr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smtClean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</a:pPr>
            <a:fld id="{3325109B-A7BD-4DB3-ACC6-0EB1CA57358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8" name="Text Box 2"/>
          <p:cNvSpPr txBox="1">
            <a:spLocks noChangeArrowheads="1"/>
          </p:cNvSpPr>
          <p:nvPr/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</a:pPr>
            <a:fld id="{B97C5A60-F5A0-4C81-9E22-6CE5CAEECE9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</a:pPr>
            <a:fld id="{CCDB3701-B024-409F-AEF5-E03B2718094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10" name="Text Box 4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E158ECD-05B0-4104-AEC8-60364976310F}" type="slidenum">
              <a:rPr lang="ru-RU" sz="1400">
                <a:solidFill>
                  <a:srgbClr val="FFFFFF"/>
                </a:solidFill>
                <a:latin typeface="Calibri" pitchFamily="34" charset="0"/>
                <a:cs typeface="Lucida Sans Unicode" pitchFamily="34" charset="0"/>
              </a:rPr>
              <a:pPr eaLnBrk="1" hangingPunct="1"/>
              <a:t>16</a:t>
            </a:fld>
            <a:endParaRPr lang="ru-RU" sz="1400">
              <a:solidFill>
                <a:srgbClr val="FFFFFF"/>
              </a:solidFill>
              <a:latin typeface="Calibri" pitchFamily="34" charset="0"/>
              <a:cs typeface="Lucida Sans Unicode" pitchFamily="34" charset="0"/>
            </a:endParaRPr>
          </a:p>
        </p:txBody>
      </p:sp>
      <p:sp>
        <p:nvSpPr>
          <p:cNvPr id="4711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12" name="Rectangle 6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  <a:noFill/>
        </p:spPr>
        <p:txBody>
          <a:bodyPr wrap="none" anchor="ctr"/>
          <a:lstStyle/>
          <a:p>
            <a:pPr eaLnBrk="1"/>
            <a:endParaRPr smtClean="0">
              <a:latin typeface="Times New Roman" pitchFamily="18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8131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 wrap="none" lIns="90000" tIns="46800" rIns="90000" bIns="46800" anchor="ctr"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4A096530-B82D-4598-9B7E-4135C0A0D754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DE82A6-02DA-4A97-BFC6-E58D27F32D0E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687FDD1-BFA2-4E01-ABD4-73C5410486F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72E3D7-1CF2-445F-B6B7-13803240BD4F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915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49159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39235037-E573-4297-B393-76B0D8E20FC9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7D2CFA0-24CA-460A-A144-0DB790952A8A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19957A-C3DC-4B5E-A40F-99DE6FF8EBF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B34B77-BFDC-42E0-AD5B-AABAE3E7E671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018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0183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3"/>
          <p:cNvSpPr>
            <a:spLocks noChangeArrowheads="1"/>
          </p:cNvSpPr>
          <p:nvPr/>
        </p:nvSpPr>
        <p:spPr bwMode="auto">
          <a:xfrm>
            <a:off x="4278313" y="10155238"/>
            <a:ext cx="3252787" cy="5064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3C04D81-723D-422D-96F2-8DA9681490E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2771" name="Text Box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A932FBD-517E-40CD-8B9C-A3B7370CA6D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2772" name="Text Box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5863698-2CBD-47E0-B363-809DBFC8163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2773" name="Text Box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9BE8239-CF8A-46CD-8D0D-C5010B23A660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C9BE8B9-B724-4854-AE3F-65EFA2768B2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" name="Образ слайда 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2776" name="Заметки 7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wrap="none" anchor="ctr"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09EE5170-A343-4EFA-9159-85FCABB2EC9A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CFFD8F2-BA5F-41AE-8FE4-A3AC7CA1AE84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DE02E5-82BB-4DD7-ABAB-66B9295DFB2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359206F-ED37-4F8C-8092-2926A4140A64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120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1207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5880F3A4-42C4-40ED-A8B6-A9AF7CFFBF5C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3B68AD6-A4ED-4DD5-AFEE-1EBBE0CB3767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7545B68-750A-4049-8E0A-C1E9F7B99435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60E805-6AB9-481D-B43A-45EBD4C7C2D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223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2231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5C0EF55F-F24A-4343-B56D-CFFF4014AC16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DFE4779-B7A3-44A5-BD09-9D74A25F68AA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5F2B22C-DB3F-440B-A019-11628B399E2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E3A7C8-FB98-48EA-9A92-CDDB7DA4574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325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325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BF996F5D-797B-4CDB-9873-C244E6627746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09FB74-436C-4EEF-83F2-EF754F98F7CE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CEBF522-2656-42C2-891F-9B5E7A57BA4F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B7F8F3-81BA-4546-9FD5-47722EAB8701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427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4279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14B1D2E0-6ECA-4AB0-BEAD-331EBF05CC87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7FAC499-D8CA-4E27-A62B-D57D97793F5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C98C2DC-AA6B-4F5E-AD90-888E03FA417A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E03544-CEC7-4A97-9C0D-F64ACCB4E63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530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5303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CE3FB1CE-B5A4-42AA-973B-E98F92CCA61E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97F7676-810E-4F62-B2A5-AFB7722907D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EAECB4B-FF98-4065-9653-458A37A61F9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220DA3-140B-49DF-8F4D-7CCD9534CD9A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632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6327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42A30CD8-C845-4DF8-8620-FAE9CE1D68F3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A6FBA9-36F5-435E-9D8E-1CBEFC9082E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73B1C2-6249-495F-AAC7-53573CE5714C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A74C1FB-89B1-4EE3-8522-7E8C60A548AB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735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7351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EED4125C-0CF0-4292-87F2-6298B67D9BE5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477037-29E0-4E44-9930-6E5B6413E10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8C3064-E0AD-44C4-BAFE-7D4A30D0E36F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F69C6A1-AD89-4F94-B550-589E33B0A7E5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837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837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C2E09C5-0DB9-4BBD-BFE2-CB1157C0F4C5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BE9383-7223-4D03-815E-475BB55A1C9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DE46DE-AECD-44DC-832F-B68C79ED30BD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6307F3-E5CF-4C03-8B06-5B9D57766331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379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3799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8B416256-C66C-49E9-816F-EDB7541D3A30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EF33DAF-1E41-46E4-B414-345A74936CDE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0ED7E20-B27E-4A7D-8E31-B7A83EE69A1B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E84749-F053-40AF-BB39-BBEA0DF05EA9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482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4823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21463904-AD8F-4D3E-A3C4-8808DB2F49FB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0EF6D6-9EBD-4F33-824C-323499F246D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E78C011-6598-4E62-AFEC-4EEC4C6643CB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456E76-CB19-4F0D-8FAE-3CD66769472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584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5847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E6F34B8C-4437-4577-8812-6661B4F07DCC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C58FE6-5682-42B9-AF1E-24EC10B0BCB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515973-42F3-451C-A230-70DC40679DEB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BA2F79-7AAE-42EA-8DB2-6A0E01C4BE4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687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6871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944B32FC-B553-40D0-A36A-EEE923F33079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7BCED7-B026-4E59-A6BD-F95136BB339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E0D6FEF-42AC-4DFE-9554-D0DBB2D6C5B4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D56CF6-697D-4ABC-A5A1-16C304295DBD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78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78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2E970517-FD14-40CA-A2D8-FD30827B0E95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811C8E3-1409-441C-A1E3-173FC0E8D66C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B19180-5F1C-4351-910B-EABCC26B6867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D79CD2B-4247-4100-B5BD-951CA2500985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3891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38919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  <a:ln/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9939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</p:spPr>
        <p:txBody>
          <a:bodyPr/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6163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67540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97738" y="301625"/>
            <a:ext cx="2263775" cy="6442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2100" cy="6442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14891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623493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6120233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02238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947032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2170144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6818652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686421"/>
      </p:ext>
    </p:extLst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651573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9666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289404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6424025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6742303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830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2937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8575" y="1768475"/>
            <a:ext cx="4452938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6559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29079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989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896998"/>
      </p:ext>
    </p:extLst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5248734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8616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DDDDDD"/>
          </a:solidFill>
          <a:ln w="25560">
            <a:solidFill>
              <a:srgbClr val="C0C0C0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FFFFFF"/>
              </a:solidFill>
              <a:latin typeface="Arial" pitchFamily="18"/>
              <a:ea typeface="Lucida Sans Unicode" pitchFamily="34"/>
              <a:cs typeface="Lucida Sans Unicode" pitchFamily="34"/>
            </a:endParaRPr>
          </a:p>
        </p:txBody>
      </p:sp>
      <p:sp>
        <p:nvSpPr>
          <p:cNvPr id="1030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582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31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58275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25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4400">
          <a:solidFill>
            <a:srgbClr val="FFFFFF"/>
          </a:solidFill>
          <a:latin typeface="Arial" pitchFamily="18"/>
          <a:cs typeface="Lucida Sans Unicode" pitchFamily="34"/>
        </a:defRPr>
      </a:lvl1pPr>
      <a:lvl2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341313" indent="-341313" algn="l" rtl="0" eaLnBrk="0" fontAlgn="base" hangingPunct="0">
        <a:lnSpc>
          <a:spcPct val="87000"/>
        </a:lnSpc>
        <a:spcBef>
          <a:spcPct val="0"/>
        </a:spcBef>
        <a:spcAft>
          <a:spcPts val="1425"/>
        </a:spcAft>
        <a:tabLst>
          <a:tab pos="341313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3200">
          <a:solidFill>
            <a:srgbClr val="000000"/>
          </a:solidFill>
          <a:latin typeface="Arial" pitchFamily="18"/>
          <a:cs typeface="Lucida Sans Unicode" pitchFamily="34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DDDDDD"/>
          </a:solidFill>
          <a:ln w="25557">
            <a:solidFill>
              <a:srgbClr val="C0C0C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2054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055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72562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lang="ru-RU" sz="4400" kern="1200">
          <a:solidFill>
            <a:srgbClr val="FFFFFF"/>
          </a:solidFill>
          <a:latin typeface="Arial" pitchFamily="18"/>
          <a:cs typeface="Lucida Sans Unicode" pitchFamily="2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431800" indent="-323850" algn="l" rtl="0" eaLnBrk="0" fontAlgn="base" hangingPunct="0">
        <a:lnSpc>
          <a:spcPct val="87000"/>
        </a:lnSpc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Arial"/>
          <a:ea typeface="Lucida Sans Unicode"/>
          <a:cs typeface="Lucida Sans Unicode"/>
        </a:defRPr>
      </a:lvl1pPr>
      <a:lvl2pPr marL="863600" lvl="1" indent="-323850" algn="l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2pPr>
      <a:lvl3pPr marL="1295400" lvl="2" indent="-287338" algn="l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3pPr>
      <a:lvl4pPr marL="1727200" lvl="3" indent="-215900" algn="l" rtl="0" eaLnBrk="0" fontAlgn="base" hangingPunct="0">
        <a:lnSpc>
          <a:spcPct val="87000"/>
        </a:lnSpc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4pPr>
      <a:lvl5pPr marL="2159000" lvl="4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5pPr>
      <a:lvl6pPr marL="26162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6pPr>
      <a:lvl7pPr marL="30734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7pPr>
      <a:lvl8pPr marL="35306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8pPr>
      <a:lvl9pPr marL="39878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360363" y="2690813"/>
            <a:ext cx="2700337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80"/>
              </a:solidFill>
              <a:cs typeface="Lucida Sans Unicode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1800" y="6732588"/>
            <a:ext cx="3524250" cy="2492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kern="0" dirty="0">
                <a:solidFill>
                  <a:srgbClr val="000000"/>
                </a:solidFill>
                <a:latin typeface="Century Gothic" pitchFamily="34"/>
                <a:ea typeface="Lucida Sans Unicode" pitchFamily="1"/>
                <a:cs typeface="Lucida Sans Unicode" pitchFamily="34"/>
              </a:rPr>
              <a:t>http://www.akademkniga.ru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3455988" y="0"/>
            <a:ext cx="6264275" cy="19081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Ctr="1"/>
          <a:lstStyle/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i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Российская  Академия наук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Издательский комплекс «Наука»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Издательство Академкнига/Учебник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Lucida Sans Unicode" pitchFamily="34" charset="0"/>
              </a:rPr>
              <a:t>«Организация 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Lucida Sans Unicode" pitchFamily="34" charset="0"/>
              </a:rPr>
              <a:t>внеурочной деятельности 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Lucida Sans Unicode" pitchFamily="34" charset="0"/>
              </a:rPr>
              <a:t>в условиях введения ФГОС»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 i="1">
              <a:solidFill>
                <a:srgbClr val="00B05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307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5541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«Перспективная начальная школа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»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spcBef>
                <a:spcPts val="600"/>
              </a:spcBef>
              <a:spcAft>
                <a:spcPts val="600"/>
              </a:spcAft>
              <a:defRPr/>
            </a:pPr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Направленность на формирование УУД 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программах внеурочной деятельности сформулированы:</a:t>
            </a:r>
          </a:p>
          <a:p>
            <a:pPr marL="342900" indent="-342900" eaLnBrk="1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(личностные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регулятивные, познавательные, коммуникативные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УУД);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деятельности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учащихся.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«Перспективная начальная школа»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spcBef>
                <a:spcPts val="600"/>
              </a:spcBef>
              <a:spcAft>
                <a:spcPts val="600"/>
              </a:spcAft>
            </a:pPr>
            <a:endParaRPr lang="ru-RU" sz="2800"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Обязательность внеурочной деятельности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(в связи с преемственностью содержания урока и внеурочки и необходимостью решения задач формирования УУД).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«Перспективная начальная школа»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spcBef>
                <a:spcPts val="600"/>
              </a:spcBef>
              <a:spcAft>
                <a:spcPts val="600"/>
              </a:spcAft>
            </a:pPr>
            <a:endParaRPr lang="ru-RU" sz="2800"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Специальная подготовка педагогов доп. образования при проведении ими внеурочной деятельности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Внеурочка – это не аналог программ доп. образования. 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Педагоги УДО должны «видеть» задачи формирования УУД и связь урочной и внеурочной деятельности.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«Перспективная начальная школа»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Опора на опыт внеурочной занятости детей в конкретном образовательном учреждении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Программы внеурочки могут быть разработаны педагогами, имеющими опыт организации детей за пределами урока.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Два подхода: использование программ авторов УМК и создание собственных программ, которые учитывают особенности комплекта и собственные наработки.</a:t>
            </a:r>
          </a:p>
          <a:p>
            <a:pPr algn="ctr"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Составленные педагогами рабочие программы внеурочной деятельности утверждаются  решением педагогического совета ОУ (НМС)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«Перспективная начальная школа»</a:t>
            </a:r>
            <a:r>
              <a:rPr lang="ru-RU" sz="28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spcBef>
                <a:spcPts val="600"/>
              </a:spcBef>
              <a:spcAft>
                <a:spcPts val="600"/>
              </a:spcAft>
            </a:pPr>
            <a:endParaRPr lang="ru-RU" sz="2800"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Проведение диагностических исследований,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связанных с изучением удовлетворенности внеурочной деятельностью школьниками и родителями.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325438" y="422275"/>
            <a:ext cx="9501187" cy="65976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План внеурочной деятельности включает:</a:t>
            </a:r>
          </a:p>
          <a:p>
            <a:pPr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     Состав и структуру направлений (пять)</a:t>
            </a:r>
          </a:p>
          <a:p>
            <a:pPr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     Формы организации</a:t>
            </a:r>
          </a:p>
          <a:p>
            <a:pPr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     Объем внеурочной деятельности (до 1350 часов за 4 года в НШ)</a:t>
            </a:r>
          </a:p>
          <a:p>
            <a:pPr algn="ctr"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Внеурочная деятельность организуется 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на добровольной основе </a:t>
            </a:r>
            <a:r>
              <a:rPr lang="ru-RU" sz="320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 соответствии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с выбором участников</a:t>
            </a:r>
            <a:r>
              <a:rPr lang="ru-RU" sz="320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образовательного процесса.</a:t>
            </a:r>
          </a:p>
          <a:p>
            <a:pPr algn="ctr"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>
                <a:latin typeface="Times New Roman" pitchFamily="18" charset="0"/>
                <a:cs typeface="Lucida Sans Unicode" pitchFamily="34" charset="0"/>
              </a:rPr>
              <a:t>Образовательное учреждение самостоятельно разрабатывает и утверждает план внеурочной деятельности</a:t>
            </a:r>
          </a:p>
          <a:p>
            <a:pPr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 i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 i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" name="AutoShape 2"/>
          <p:cNvSpPr/>
          <p:nvPr/>
        </p:nvSpPr>
        <p:spPr>
          <a:xfrm>
            <a:off x="503238" y="1835150"/>
            <a:ext cx="357187" cy="428625"/>
          </a:xfrm>
          <a:custGeom>
            <a:avLst>
              <a:gd name="f0" fmla="val 8100"/>
            </a:avLst>
            <a:gdLst>
              <a:gd name="f1" fmla="val w"/>
              <a:gd name="f2" fmla="val h"/>
              <a:gd name="f3" fmla="val 0"/>
              <a:gd name="f4" fmla="val 21600"/>
              <a:gd name="f5" fmla="val 7600"/>
              <a:gd name="f6" fmla="val 10800"/>
              <a:gd name="f7" fmla="val -2147483647"/>
              <a:gd name="f8" fmla="val 2147483647"/>
              <a:gd name="f9" fmla="*/ f1 1 21600"/>
              <a:gd name="f10" fmla="*/ f2 1 21600"/>
              <a:gd name="f11" fmla="val f3"/>
              <a:gd name="f12" fmla="val f4"/>
              <a:gd name="f13" fmla="pin 0 f0 10800"/>
              <a:gd name="f14" fmla="+- f12 0 f11"/>
              <a:gd name="f15" fmla="val f13"/>
              <a:gd name="f16" fmla="*/ f13 f9 1"/>
              <a:gd name="f17" fmla="*/ f14 1 21600"/>
              <a:gd name="f18" fmla="*/ f5 f15 1"/>
              <a:gd name="f19" fmla="*/ 10800 f17 1"/>
              <a:gd name="f20" fmla="*/ f18 1 10800"/>
              <a:gd name="f21" fmla="+- f5 0 f20"/>
              <a:gd name="f22" fmla="*/ f19 1 f17"/>
              <a:gd name="f23" fmla="+- 10800 f21 0"/>
              <a:gd name="f24" fmla="+- 10800 0 f21"/>
              <a:gd name="f25" fmla="*/ f22 f10 1"/>
              <a:gd name="f26" fmla="*/ f24 f9 1"/>
              <a:gd name="f27" fmla="*/ f23 f9 1"/>
              <a:gd name="f28" fmla="*/ f23 f10 1"/>
              <a:gd name="f29" fmla="*/ f24 f10 1"/>
            </a:gdLst>
            <a:ahLst>
              <a:ahXY gdRefX="f0" minX="f3" maxX="f6">
                <a:pos x="f16" y="f2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1600" h="21600">
                <a:moveTo>
                  <a:pt x="f3" y="f6"/>
                </a:moveTo>
                <a:lnTo>
                  <a:pt x="f24" y="f24"/>
                </a:lnTo>
                <a:lnTo>
                  <a:pt x="f6" y="f3"/>
                </a:lnTo>
                <a:lnTo>
                  <a:pt x="f23" y="f24"/>
                </a:lnTo>
                <a:lnTo>
                  <a:pt x="f4" y="f6"/>
                </a:lnTo>
                <a:lnTo>
                  <a:pt x="f23" y="f23"/>
                </a:lnTo>
                <a:lnTo>
                  <a:pt x="f6" y="f4"/>
                </a:lnTo>
                <a:lnTo>
                  <a:pt x="f24" y="f23"/>
                </a:lnTo>
                <a:lnTo>
                  <a:pt x="f3" y="f6"/>
                </a:lnTo>
                <a:close/>
              </a:path>
            </a:pathLst>
          </a:custGeom>
          <a:solidFill>
            <a:srgbClr val="00B8FF"/>
          </a:solidFill>
          <a:ln w="9363">
            <a:solidFill>
              <a:srgbClr val="00000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AutoShape 3"/>
          <p:cNvSpPr/>
          <p:nvPr/>
        </p:nvSpPr>
        <p:spPr>
          <a:xfrm>
            <a:off x="576263" y="2411413"/>
            <a:ext cx="357187" cy="428625"/>
          </a:xfrm>
          <a:custGeom>
            <a:avLst>
              <a:gd name="f0" fmla="val 8100"/>
            </a:avLst>
            <a:gdLst>
              <a:gd name="f1" fmla="val w"/>
              <a:gd name="f2" fmla="val h"/>
              <a:gd name="f3" fmla="val 0"/>
              <a:gd name="f4" fmla="val 21600"/>
              <a:gd name="f5" fmla="val 7600"/>
              <a:gd name="f6" fmla="val 10800"/>
              <a:gd name="f7" fmla="val -2147483647"/>
              <a:gd name="f8" fmla="val 2147483647"/>
              <a:gd name="f9" fmla="*/ f1 1 21600"/>
              <a:gd name="f10" fmla="*/ f2 1 21600"/>
              <a:gd name="f11" fmla="val f3"/>
              <a:gd name="f12" fmla="val f4"/>
              <a:gd name="f13" fmla="pin 0 f0 10800"/>
              <a:gd name="f14" fmla="+- f12 0 f11"/>
              <a:gd name="f15" fmla="val f13"/>
              <a:gd name="f16" fmla="*/ f13 f9 1"/>
              <a:gd name="f17" fmla="*/ f14 1 21600"/>
              <a:gd name="f18" fmla="*/ f5 f15 1"/>
              <a:gd name="f19" fmla="*/ 10800 f17 1"/>
              <a:gd name="f20" fmla="*/ f18 1 10800"/>
              <a:gd name="f21" fmla="+- f5 0 f20"/>
              <a:gd name="f22" fmla="*/ f19 1 f17"/>
              <a:gd name="f23" fmla="+- 10800 f21 0"/>
              <a:gd name="f24" fmla="+- 10800 0 f21"/>
              <a:gd name="f25" fmla="*/ f22 f10 1"/>
              <a:gd name="f26" fmla="*/ f24 f9 1"/>
              <a:gd name="f27" fmla="*/ f23 f9 1"/>
              <a:gd name="f28" fmla="*/ f23 f10 1"/>
              <a:gd name="f29" fmla="*/ f24 f10 1"/>
            </a:gdLst>
            <a:ahLst>
              <a:ahXY gdRefX="f0" minX="f3" maxX="f6">
                <a:pos x="f16" y="f2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1600" h="21600">
                <a:moveTo>
                  <a:pt x="f3" y="f6"/>
                </a:moveTo>
                <a:lnTo>
                  <a:pt x="f24" y="f24"/>
                </a:lnTo>
                <a:lnTo>
                  <a:pt x="f6" y="f3"/>
                </a:lnTo>
                <a:lnTo>
                  <a:pt x="f23" y="f24"/>
                </a:lnTo>
                <a:lnTo>
                  <a:pt x="f4" y="f6"/>
                </a:lnTo>
                <a:lnTo>
                  <a:pt x="f23" y="f23"/>
                </a:lnTo>
                <a:lnTo>
                  <a:pt x="f6" y="f4"/>
                </a:lnTo>
                <a:lnTo>
                  <a:pt x="f24" y="f23"/>
                </a:lnTo>
                <a:lnTo>
                  <a:pt x="f3" y="f6"/>
                </a:lnTo>
                <a:close/>
              </a:path>
            </a:pathLst>
          </a:custGeom>
          <a:solidFill>
            <a:srgbClr val="00B8FF"/>
          </a:solidFill>
          <a:ln w="9363">
            <a:solidFill>
              <a:srgbClr val="00000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AutoShape 4"/>
          <p:cNvSpPr/>
          <p:nvPr/>
        </p:nvSpPr>
        <p:spPr>
          <a:xfrm>
            <a:off x="576263" y="2987675"/>
            <a:ext cx="357187" cy="428625"/>
          </a:xfrm>
          <a:custGeom>
            <a:avLst>
              <a:gd name="f0" fmla="val 8100"/>
            </a:avLst>
            <a:gdLst>
              <a:gd name="f1" fmla="val w"/>
              <a:gd name="f2" fmla="val h"/>
              <a:gd name="f3" fmla="val 0"/>
              <a:gd name="f4" fmla="val 21600"/>
              <a:gd name="f5" fmla="val 7600"/>
              <a:gd name="f6" fmla="val 10800"/>
              <a:gd name="f7" fmla="val -2147483647"/>
              <a:gd name="f8" fmla="val 2147483647"/>
              <a:gd name="f9" fmla="*/ f1 1 21600"/>
              <a:gd name="f10" fmla="*/ f2 1 21600"/>
              <a:gd name="f11" fmla="val f3"/>
              <a:gd name="f12" fmla="val f4"/>
              <a:gd name="f13" fmla="pin 0 f0 10800"/>
              <a:gd name="f14" fmla="+- f12 0 f11"/>
              <a:gd name="f15" fmla="val f13"/>
              <a:gd name="f16" fmla="*/ f13 f9 1"/>
              <a:gd name="f17" fmla="*/ f14 1 21600"/>
              <a:gd name="f18" fmla="*/ f5 f15 1"/>
              <a:gd name="f19" fmla="*/ 10800 f17 1"/>
              <a:gd name="f20" fmla="*/ f18 1 10800"/>
              <a:gd name="f21" fmla="+- f5 0 f20"/>
              <a:gd name="f22" fmla="*/ f19 1 f17"/>
              <a:gd name="f23" fmla="+- 10800 f21 0"/>
              <a:gd name="f24" fmla="+- 10800 0 f21"/>
              <a:gd name="f25" fmla="*/ f22 f10 1"/>
              <a:gd name="f26" fmla="*/ f24 f9 1"/>
              <a:gd name="f27" fmla="*/ f23 f9 1"/>
              <a:gd name="f28" fmla="*/ f23 f10 1"/>
              <a:gd name="f29" fmla="*/ f24 f10 1"/>
            </a:gdLst>
            <a:ahLst>
              <a:ahXY gdRefX="f0" minX="f3" maxX="f6">
                <a:pos x="f16" y="f2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29" r="f27" b="f28"/>
            <a:pathLst>
              <a:path w="21600" h="21600">
                <a:moveTo>
                  <a:pt x="f3" y="f6"/>
                </a:moveTo>
                <a:lnTo>
                  <a:pt x="f24" y="f24"/>
                </a:lnTo>
                <a:lnTo>
                  <a:pt x="f6" y="f3"/>
                </a:lnTo>
                <a:lnTo>
                  <a:pt x="f23" y="f24"/>
                </a:lnTo>
                <a:lnTo>
                  <a:pt x="f4" y="f6"/>
                </a:lnTo>
                <a:lnTo>
                  <a:pt x="f23" y="f23"/>
                </a:lnTo>
                <a:lnTo>
                  <a:pt x="f6" y="f4"/>
                </a:lnTo>
                <a:lnTo>
                  <a:pt x="f24" y="f23"/>
                </a:lnTo>
                <a:lnTo>
                  <a:pt x="f3" y="f6"/>
                </a:lnTo>
                <a:close/>
              </a:path>
            </a:pathLst>
          </a:custGeom>
          <a:solidFill>
            <a:srgbClr val="00B8FF"/>
          </a:solidFill>
          <a:ln w="9363">
            <a:solidFill>
              <a:srgbClr val="00000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174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1" name="Group 1"/>
          <p:cNvGraphicFramePr>
            <a:graphicFrameLocks noGrp="1"/>
          </p:cNvGraphicFramePr>
          <p:nvPr/>
        </p:nvGraphicFramePr>
        <p:xfrm>
          <a:off x="360363" y="1403350"/>
          <a:ext cx="9469438" cy="5943657"/>
        </p:xfrm>
        <a:graphic>
          <a:graphicData uri="http://schemas.openxmlformats.org/drawingml/2006/table">
            <a:tbl>
              <a:tblPr/>
              <a:tblGrid>
                <a:gridCol w="1273175"/>
                <a:gridCol w="1300163"/>
                <a:gridCol w="1535112"/>
                <a:gridCol w="1431925"/>
                <a:gridCol w="1000125"/>
                <a:gridCol w="1214438"/>
                <a:gridCol w="1000125"/>
                <a:gridCol w="714375"/>
              </a:tblGrid>
              <a:tr h="452448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Программы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Формы организации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Состав и структура направлений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Часов в неделю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97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Спортивно-оздоровительное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Духовно-нравственное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Социальное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Общеинтеллектуальное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Общекультурное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970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Музей в твоем классе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Кружок, клуб, факультатив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2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Расчетно-конструкторское бюро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Факультатив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78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Изучение природы родного края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Проектная деятельность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2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 «Ключ и Заря»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Научный клуб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970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«Мы и окружающий мир»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Научный клуб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5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970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Занимательная экология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Исследовательская лаборатория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3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Компьютерная долина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Проектная деятельность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61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Город мастеров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Творческая мастерская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9701">
                <a:tc gridSpan="2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Итого реализуемых направлений и рекомендуемых часов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4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7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5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6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Lucida Sans Unicode" pitchFamily="34" charset="0"/>
                        </a:rPr>
                        <a:t>10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36" name="Rectangle 82"/>
          <p:cNvSpPr>
            <a:spLocks noChangeArrowheads="1"/>
          </p:cNvSpPr>
          <p:nvPr/>
        </p:nvSpPr>
        <p:spPr bwMode="auto">
          <a:xfrm>
            <a:off x="0" y="0"/>
            <a:ext cx="10080625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План внеурочной деятельности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(УМК «Перспективная начальная школа)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t/>
            </a:r>
            <a:br>
              <a:rPr lang="ru-RU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</a:br>
            <a:endParaRPr lang="ru-RU">
              <a:solidFill>
                <a:srgbClr val="000000"/>
              </a:solidFill>
              <a:latin typeface="Calibri" pitchFamily="34" charset="0"/>
              <a:cs typeface="Lucida Sans Unicode" pitchFamily="34" charset="0"/>
            </a:endParaRPr>
          </a:p>
        </p:txBody>
      </p:sp>
      <p:pic>
        <p:nvPicPr>
          <p:cNvPr id="18537" name="Picture 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Полилиния 2"/>
          <p:cNvSpPr>
            <a:spLocks noChangeArrowheads="1"/>
          </p:cNvSpPr>
          <p:nvPr/>
        </p:nvSpPr>
        <p:spPr bwMode="auto">
          <a:xfrm>
            <a:off x="198438" y="185738"/>
            <a:ext cx="9701212" cy="16446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Структура программы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(ФГОС для средней школы, приказ № 413 от 17.05.12,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п. 18.2.2)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i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9460" name="Полилиния 3"/>
          <p:cNvSpPr>
            <a:spLocks noChangeArrowheads="1"/>
          </p:cNvSpPr>
          <p:nvPr/>
        </p:nvSpPr>
        <p:spPr bwMode="auto">
          <a:xfrm>
            <a:off x="360363" y="2438400"/>
            <a:ext cx="9539287" cy="4464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93000"/>
              </a:lnSpc>
              <a:spcBef>
                <a:spcPts val="1188"/>
              </a:spcBef>
              <a:spcAft>
                <a:spcPts val="988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i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spcBef>
                <a:spcPts val="1188"/>
              </a:spcBef>
              <a:spcAft>
                <a:spcPts val="988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6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234950" y="1997075"/>
            <a:ext cx="953770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457200" indent="-4572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пояснительная записка</a:t>
            </a:r>
          </a:p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общая характеристика курса</a:t>
            </a:r>
          </a:p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личностные и метапредметные результаты освоения курса</a:t>
            </a:r>
          </a:p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содержание курса внеурочной деятельности</a:t>
            </a:r>
          </a:p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тематическое планирование с определением основных видов внеурочной деятельности обучающихся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eaLnBrk="1">
              <a:lnSpc>
                <a:spcPct val="93000"/>
              </a:lnSpc>
              <a:buFont typeface="Arial" pitchFamily="34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описание учебно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методического и материально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технического обеспечения курса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396875" y="179388"/>
            <a:ext cx="9467850" cy="698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Письмо Минобрнауки РФ от 19.04.2011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№ 03-255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«О введении ФГОС общего образования».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00B05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Вопрос 4: «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Авторские программы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учебных предметов, разработанные 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на основе примерных программ,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могут рассматриваться 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как рабочие программы».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Это положение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распространяется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на программы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внеурочной деятельности </a:t>
            </a:r>
          </a:p>
        </p:txBody>
      </p:sp>
      <p:pic>
        <p:nvPicPr>
          <p:cNvPr id="2048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p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3924300"/>
            <a:ext cx="1866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1" descr="pics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2079625"/>
            <a:ext cx="1879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723582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План и программы создаются 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на основе предпочтений обучающихся и родителей 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kern="0" dirty="0">
                <a:solidFill>
                  <a:srgbClr val="FF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Значит, в школе:</a:t>
            </a:r>
          </a:p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/>
              <a:buChar char="-"/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 имеется необходимый </a:t>
            </a:r>
            <a:r>
              <a:rPr lang="ru-RU" sz="3200" b="1" kern="0" dirty="0">
                <a:solidFill>
                  <a:srgbClr val="7030A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диагностический инструментарий </a:t>
            </a: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выявления предпочтений;</a:t>
            </a:r>
            <a:endParaRPr lang="ru-RU" sz="3200" kern="0" dirty="0">
              <a:solidFill>
                <a:srgbClr val="7030A0"/>
              </a:solidFill>
              <a:latin typeface="Times New Roman" pitchFamily="18"/>
              <a:ea typeface="Lucida Sans Unicode" pitchFamily="2"/>
              <a:cs typeface="Times New Roman" pitchFamily="18"/>
            </a:endParaRPr>
          </a:p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/>
              <a:buChar char="-"/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kern="0" dirty="0">
              <a:solidFill>
                <a:srgbClr val="000000"/>
              </a:solidFill>
              <a:latin typeface="Times New Roman" pitchFamily="18"/>
              <a:ea typeface="Lucida Sans Unicode" pitchFamily="2"/>
              <a:cs typeface="Times New Roman" pitchFamily="18"/>
            </a:endParaRPr>
          </a:p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/>
              <a:buChar char="-"/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результаты диагностики позволяют </a:t>
            </a:r>
            <a:r>
              <a:rPr lang="ru-RU" sz="3200" b="1" kern="0" dirty="0">
                <a:solidFill>
                  <a:srgbClr val="C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корректировать план и программы </a:t>
            </a: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внеурочной деятельности;</a:t>
            </a:r>
          </a:p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kern="0" dirty="0">
              <a:solidFill>
                <a:srgbClr val="000000"/>
              </a:solidFill>
              <a:latin typeface="Times New Roman" pitchFamily="18"/>
              <a:ea typeface="Lucida Sans Unicode" pitchFamily="2"/>
              <a:cs typeface="Times New Roman" pitchFamily="18"/>
            </a:endParaRPr>
          </a:p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- </a:t>
            </a:r>
            <a:r>
              <a:rPr lang="ru-RU" sz="3200" b="1" kern="0" dirty="0">
                <a:solidFill>
                  <a:srgbClr val="00B05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Изучается удовлетворенность участников </a:t>
            </a:r>
            <a:r>
              <a:rPr lang="ru-RU" sz="3200" kern="0" dirty="0">
                <a:solidFill>
                  <a:srgbClr val="00B05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 </a:t>
            </a: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образовательного процесса «</a:t>
            </a:r>
            <a:r>
              <a:rPr lang="ru-RU" sz="3200" kern="0" dirty="0" err="1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внеурочкой</a:t>
            </a:r>
            <a:r>
              <a:rPr lang="ru-RU" sz="3200" kern="0" dirty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imes New Roman" pitchFamily="18"/>
              </a:rPr>
              <a:t>» (промежуточные результаты).</a:t>
            </a:r>
          </a:p>
        </p:txBody>
      </p:sp>
      <p:pic>
        <p:nvPicPr>
          <p:cNvPr id="2150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396875" y="493713"/>
            <a:ext cx="9215438" cy="19637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cs typeface="Lucida Sans Unicode" pitchFamily="34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cs typeface="Lucida Sans Unicode" pitchFamily="34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cs typeface="Lucida Sans Unicode" pitchFamily="34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79388" y="360363"/>
            <a:ext cx="9720262" cy="7640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Нормативные документы: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Приказ Минобнауки от 6.10. 2009 г. №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373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« Об утверждении и введении в действие ФГОС НОО» (с изменениями — приказы №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1241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и №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2357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)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Письмо Минобрнауки России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№ 03-296 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от 12.05.2011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"Об организации внеурочной деятельности при введении ФГОС"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Положения, установки, </a:t>
            </a:r>
          </a:p>
          <a:p>
            <a:pPr algn="ctr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влияющие на организацию </a:t>
            </a:r>
          </a:p>
          <a:p>
            <a:pPr algn="ctr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внеурочной деятельности</a:t>
            </a:r>
          </a:p>
          <a:p>
            <a:pPr algn="ctr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i="1">
              <a:solidFill>
                <a:srgbClr val="0000FF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100" name="AutoShape 3"/>
          <p:cNvSpPr>
            <a:spLocks/>
          </p:cNvSpPr>
          <p:nvPr/>
        </p:nvSpPr>
        <p:spPr bwMode="auto">
          <a:xfrm>
            <a:off x="4284663" y="4116388"/>
            <a:ext cx="1439862" cy="7207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400 w 21600"/>
              <a:gd name="T13" fmla="*/ 0 h 21600"/>
              <a:gd name="T14" fmla="*/ 16200 w 21600"/>
              <a:gd name="T15" fmla="*/ 189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0"/>
                </a:moveTo>
                <a:lnTo>
                  <a:pt x="5400" y="16200"/>
                </a:lnTo>
                <a:lnTo>
                  <a:pt x="0" y="16200"/>
                </a:lnTo>
                <a:lnTo>
                  <a:pt x="10800" y="21600"/>
                </a:lnTo>
                <a:lnTo>
                  <a:pt x="21600" y="16200"/>
                </a:lnTo>
                <a:lnTo>
                  <a:pt x="16200" y="16200"/>
                </a:lnTo>
                <a:lnTo>
                  <a:pt x="16200" y="0"/>
                </a:lnTo>
                <a:lnTo>
                  <a:pt x="5400" y="0"/>
                </a:lnTo>
                <a:close/>
              </a:path>
            </a:pathLst>
          </a:custGeom>
          <a:solidFill>
            <a:srgbClr val="99CCFF"/>
          </a:solidFill>
          <a:ln w="936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pic>
        <p:nvPicPr>
          <p:cNvPr id="410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C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396875" y="1619250"/>
            <a:ext cx="92519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eaLnBrk="0" hangingPunct="0"/>
            <a:r>
              <a:rPr lang="ru-RU" sz="3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«Музей в твоем классе»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предусматривает подготовку ребенка к анализу живописного произведения (репродукции картины) в логике музейной педагогики.</a:t>
            </a: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4572000"/>
            <a:ext cx="38893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3492500"/>
            <a:ext cx="4418012" cy="311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indent="449263" eaLnBrk="0" hangingPunct="0">
              <a:defRPr/>
            </a:pPr>
            <a:endParaRPr lang="ru-RU" sz="3600" b="1" kern="0" dirty="0">
              <a:solidFill>
                <a:srgbClr val="C00000"/>
              </a:solidFill>
              <a:latin typeface="Times New Roman" pitchFamily="18"/>
              <a:ea typeface="Calibri" pitchFamily="34" charset="0"/>
              <a:cs typeface="Lucida Sans Unicode" pitchFamily="34"/>
            </a:endParaRPr>
          </a:p>
          <a:p>
            <a:pPr indent="449263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Клубы научных школьников </a:t>
            </a:r>
          </a:p>
          <a:p>
            <a:pPr indent="449263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«Ключ и Заря», «Мы и окружающий мир»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включают в себя занятия младших школьников в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клубах по интересам за пределами урока.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3" y="3203575"/>
            <a:ext cx="5518150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4514850"/>
            <a:ext cx="4391025" cy="282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dirty="0">
              <a:solidFill>
                <a:srgbClr val="000000"/>
              </a:solidFill>
              <a:ea typeface="Lucida Sans Unicode" pitchFamily="34" charset="0"/>
              <a:cs typeface="Tahoma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Программы 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6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eaLnBrk="0" hangingPunct="0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Calibri" pitchFamily="34" charset="0"/>
              </a:rPr>
              <a:t>«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Расчетно-конструкторское бюро</a:t>
            </a:r>
            <a:r>
              <a:rPr lang="ru-RU" sz="3200" b="1" dirty="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Calibri" pitchFamily="34" charset="0"/>
              </a:rPr>
              <a:t>»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решает задачи изучения окружающего мира </a:t>
            </a:r>
          </a:p>
          <a:p>
            <a:pPr eaLnBrk="0" hangingPunct="0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при помощи математических средств  (выполнение расчетов, построение схем, чертежей и карт, </a:t>
            </a:r>
          </a:p>
          <a:p>
            <a:pPr eaLnBrk="0" hangingPunct="0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конструирование моделей из бумаги и пластилина)</a:t>
            </a:r>
          </a:p>
          <a:p>
            <a:pPr marL="457200" indent="-457200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«Что находится внутри Земли?»</a:t>
            </a:r>
          </a:p>
          <a:p>
            <a:pPr marL="457200" indent="-457200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«Сколько соли в соленой воде?»</a:t>
            </a:r>
          </a:p>
          <a:p>
            <a:pPr marL="457200" indent="-457200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«Как найти сокровища?»</a:t>
            </a:r>
          </a:p>
          <a:p>
            <a:pPr marL="457200" indent="-457200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«Далеко ли до Солнца?»</a:t>
            </a:r>
          </a:p>
          <a:p>
            <a:pPr marL="457200" indent="-457200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Calibri" pitchFamily="34" charset="0"/>
              </a:rPr>
              <a:t>«Кто строит дома на воде?»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4540250"/>
            <a:ext cx="1570037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63" y="3708400"/>
            <a:ext cx="1249362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713" y="5168900"/>
            <a:ext cx="1401762" cy="184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3" y="5148263"/>
            <a:ext cx="1562100" cy="208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C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  <a:p>
            <a:pPr indent="449263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«Путешествие в компьютерную долину»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предполагает создание и реализацию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мини-проектов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помощью информационных технологий:</a:t>
            </a:r>
          </a:p>
          <a:p>
            <a:pPr indent="449263" eaLnBrk="0" hangingPunct="0">
              <a:defRPr/>
            </a:pP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eaLnBrk="0" hangingPunct="0">
              <a:defRPr/>
            </a:pP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Мультимедийные </a:t>
            </a:r>
          </a:p>
          <a:p>
            <a:pPr indent="449263" eaLnBrk="0" hangingPunct="0">
              <a:defRPr/>
            </a:pP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презентации: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«Кто я?» 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«Моя родословная»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«Веселая азбука»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«Кулинарная книга»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«Башни Кремля»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4500563"/>
            <a:ext cx="1762125" cy="162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3892550"/>
            <a:ext cx="20161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C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  <a:p>
            <a:pPr indent="449263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«Изучение природы родного края»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связано с формированием основ практико-ориентированных знаний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окружающей ребенка природе, малой Родине.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eaLnBrk="0" hangingPunct="0">
              <a:defRPr/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924300"/>
            <a:ext cx="5376862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3563938"/>
            <a:ext cx="4230687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indent="449263" eaLnBrk="0" hangingPunct="0">
              <a:defRPr/>
            </a:pPr>
            <a:endParaRPr lang="ru-RU" sz="3200" b="1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49263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«Путешествие в мир экологии»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обеспечивает </a:t>
            </a:r>
          </a:p>
          <a:p>
            <a:pPr indent="449263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экологическое воспитание путем интеграции различных областей знаний 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«Семицветная страна» (1 </a:t>
            </a:r>
            <a:r>
              <a:rPr 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«Открываем мир природы» (2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«Экология – наука о доме» (3 </a:t>
            </a:r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Экология+Экономика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(4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 eaLnBrk="0" hangingPunct="0">
              <a:buFont typeface="Arial" pitchFamily="34" charset="0"/>
              <a:buChar char="•"/>
              <a:defRPr/>
            </a:pP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14800" lvl="8" indent="-457200" algn="r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Интернет-ресурсы</a:t>
            </a:r>
          </a:p>
          <a:p>
            <a:pPr lvl="8" algn="r" eaLnBrk="0" hangingPunct="0">
              <a:defRPr/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8" algn="r" eaLnBrk="0" hangingPunct="0">
              <a:defRPr/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 eaLnBrk="0" hangingPunct="0">
              <a:defRPr/>
            </a:pPr>
            <a:r>
              <a:rPr lang="ru-RU" sz="3200" b="1" kern="0" dirty="0">
                <a:solidFill>
                  <a:srgbClr val="7030A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Значимость экологического воспитания</a:t>
            </a:r>
          </a:p>
        </p:txBody>
      </p:sp>
      <p:pic>
        <p:nvPicPr>
          <p:cNvPr id="3" name="Picture 23" descr="siedlisk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2266950"/>
            <a:ext cx="2411413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2" descr="am-The_Wellspr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4719638"/>
            <a:ext cx="521176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75" y="0"/>
            <a:ext cx="9501188" cy="66119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C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t>Программы внеурочной деятельности</a:t>
            </a:r>
          </a:p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  <a:tab pos="941075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1" kern="0" dirty="0">
              <a:solidFill>
                <a:srgbClr val="C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  <a:p>
            <a:pPr indent="449263" algn="just" eaLnBrk="0" hangingPunct="0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«Город мастеров»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предусматривает организацию </a:t>
            </a:r>
          </a:p>
          <a:p>
            <a:pPr indent="449263" algn="just" eaLnBrk="0" hangingPunct="0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творческих мастерских, лепки, флористики, оригами, дизайна как продолжение курса технологии: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Игротека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Флористика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Оригами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идей</a:t>
            </a:r>
          </a:p>
          <a:p>
            <a:pPr marL="457200" indent="-457200" algn="just" eaLnBrk="0" hangingPunct="0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Конструирования </a:t>
            </a:r>
          </a:p>
          <a:p>
            <a:pPr algn="just" eaLnBrk="0" hangingPunct="0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и моделирования</a:t>
            </a:r>
          </a:p>
          <a:p>
            <a:pPr indent="449263" algn="just" eaLnBrk="0" hangingPunct="0">
              <a:defRPr/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eaLnBrk="0" hangingPunct="0">
              <a:defRPr/>
            </a:pPr>
            <a:endParaRPr lang="ru-RU" sz="3600" b="1" kern="0" dirty="0">
              <a:solidFill>
                <a:srgbClr val="FF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2987675"/>
            <a:ext cx="2528887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60813"/>
            <a:ext cx="2659063" cy="194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5005388"/>
            <a:ext cx="27273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8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396875" y="0"/>
            <a:ext cx="9501188" cy="6611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>
              <a:solidFill>
                <a:srgbClr val="000000"/>
              </a:solidFill>
              <a:ea typeface="Lucida Sans Unicode" pitchFamily="34" charset="0"/>
              <a:cs typeface="Tahoma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Перспективы разработки 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программ по 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 b="1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 b="1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Программа по английскому языку </a:t>
            </a:r>
            <a:r>
              <a:rPr lang="ru-RU" sz="2800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(под ред. С.Г. Тер-Минасова, с использованием видеофрагментов)</a:t>
            </a: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2800">
              <a:solidFill>
                <a:srgbClr val="00008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 b="1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Программа по ИЗО </a:t>
            </a:r>
            <a:r>
              <a:rPr lang="ru-RU" sz="2800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(И.Э. Кашекова)</a:t>
            </a: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2800">
              <a:solidFill>
                <a:srgbClr val="00008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 b="1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Программа  в рамках спортивно-оздоровительного направления </a:t>
            </a:r>
            <a:r>
              <a:rPr lang="ru-RU" sz="2800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(А.В. Шишкина)</a:t>
            </a: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2800">
              <a:solidFill>
                <a:srgbClr val="00008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 b="1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Рабочие тетради </a:t>
            </a:r>
            <a:r>
              <a:rPr lang="ru-RU" sz="2800">
                <a:solidFill>
                  <a:srgbClr val="00008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для имеющихся программ внеурочной деятельности</a:t>
            </a: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>
              <a:solidFill>
                <a:srgbClr val="000080"/>
              </a:solidFill>
              <a:ea typeface="Lucida Sans Unicode" pitchFamily="34" charset="0"/>
              <a:cs typeface="Times New Roman" pitchFamily="18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 b="1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eaLnBrk="0" hangingPunct="0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 b="1">
              <a:solidFill>
                <a:srgbClr val="FF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</p:txBody>
      </p:sp>
      <p:pic>
        <p:nvPicPr>
          <p:cNvPr id="2969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396875" y="0"/>
            <a:ext cx="9396413" cy="9386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Внеурочная деятельность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	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Под внеурочной деятельностью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следует понимать образовательную деятельность, осуществляемую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формах, отличных от классно-урочной, и направленную на достижение планируемых результатов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освоения ООП НОО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(Письмо Минобрнауки № 03-296).</a:t>
            </a:r>
          </a:p>
          <a:p>
            <a:pPr algn="just">
              <a:spcAft>
                <a:spcPts val="1000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В целях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обеспечения индивидуальных потребностей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ООП НОО предусматривает внеурочную деятельность (приказ Минобрнауки № 2357)</a:t>
            </a:r>
            <a:endParaRPr lang="ru-RU" sz="2800">
              <a:latin typeface="Calibri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2800" b="1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512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96875" y="0"/>
            <a:ext cx="9467850" cy="9386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 b="1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Задачи 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	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обеспечить благоприятную адаптацию ребенка в школе</a:t>
            </a:r>
          </a:p>
          <a:p>
            <a:pPr algn="ctr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оптимизировать учебную нагрузку обучающихся</a:t>
            </a:r>
          </a:p>
          <a:p>
            <a:pPr algn="ctr">
              <a:lnSpc>
                <a:spcPct val="115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улучшить условия для развития ребенка</a:t>
            </a:r>
          </a:p>
          <a:p>
            <a:pPr algn="ctr">
              <a:lnSpc>
                <a:spcPct val="115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учесть возрастные и индивидуальные особенности обучающихся.</a:t>
            </a:r>
            <a:endParaRPr lang="ru-RU" sz="2800" b="1">
              <a:latin typeface="Calibri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96875" y="0"/>
            <a:ext cx="9467850" cy="71643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Внеурочная деятельность может осуществляться через:</a:t>
            </a:r>
          </a:p>
          <a:p>
            <a: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дополнительные образовательные программы</a:t>
            </a:r>
            <a:r>
              <a:rPr lang="ru-RU" sz="32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школы (система доп. образования школы);</a:t>
            </a:r>
            <a:endParaRPr lang="ru-RU" sz="2400">
              <a:solidFill>
                <a:srgbClr val="7030A0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образовательные программы УДО </a:t>
            </a:r>
            <a:r>
              <a:rPr lang="ru-RU" sz="240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детей, учреждений культуры и спорта;</a:t>
            </a:r>
            <a:endParaRPr lang="ru-RU" sz="2400">
              <a:solidFill>
                <a:srgbClr val="4F6228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организацию деятельности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групп продленного дня;</a:t>
            </a:r>
            <a:endParaRPr lang="ru-RU" sz="3200"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классное руководство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(экскурсии, диспуты, круглые столы, соревнования, общественно полезные практики и т.д.);</a:t>
            </a:r>
            <a:endParaRPr lang="ru-RU" sz="2400">
              <a:solidFill>
                <a:srgbClr val="C00000"/>
              </a:solidFill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педагога-организатора, социального педагога, педагога-психолога;</a:t>
            </a:r>
            <a:endParaRPr lang="ru-RU" sz="2800">
              <a:latin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инновационную деятельность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по разработке, внедрению новых образовательных программ.</a:t>
            </a:r>
            <a:endParaRPr lang="ru-RU" sz="2400" b="1"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717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396875" y="-1971675"/>
            <a:ext cx="9539288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96875" y="0"/>
            <a:ext cx="9683750" cy="9386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Модели организации 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Письмо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Минобрнауки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№ 03-296 от 12.03.2011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200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marL="457200" indent="-457200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Базовая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(как общая модель, включает все  представленные варианты организации)</a:t>
            </a:r>
          </a:p>
          <a:p>
            <a:pPr marL="457200" indent="-457200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Д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ополнительного образования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(использование ресурсов УДО)</a:t>
            </a:r>
          </a:p>
          <a:p>
            <a:pPr marL="457200" indent="-457200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«Школы полного дня»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(организуется воспитателями ГПД)</a:t>
            </a:r>
          </a:p>
          <a:p>
            <a:pPr marL="457200" indent="-457200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О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птимизационная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(классный руководитель – координатор всех внутренних ресурсов школы)</a:t>
            </a:r>
          </a:p>
          <a:p>
            <a:pPr marL="457200" indent="-457200">
              <a:lnSpc>
                <a:spcPct val="93000"/>
              </a:lnSpc>
              <a:buFont typeface="Arial" pitchFamily="34" charset="0"/>
              <a:buChar char="•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нновационно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-образовательная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(в рамках деятельности экспериментальной площадки, в режиме апробации разных моделей).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819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396875" y="0"/>
            <a:ext cx="9683750" cy="9386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Продолжительность 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занятий внеурочной деятельности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Объем внеурочной деятельности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(до 1350 ч. за 4 года – в НШ, до 700 ч. – в СШ, в ОШ определяется самостоятельно).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В среднем в НШ: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10 часов в неделю 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(</a:t>
            </a: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максимум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). 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	СанПиН, пункт 10.9. </a:t>
            </a:r>
            <a:r>
              <a:rPr lang="ru-RU" sz="320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"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Продолжительность урока (академический час)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во всех классах не должна превышать 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45 мин.,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за исключением 1 кл. (1-е полугодие – 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35 мин.,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2-е полугодие – 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45 мин.;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компенсирующий класс - </a:t>
            </a:r>
            <a:r>
              <a:rPr lang="ru-RU" sz="320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не более 40 мин.)"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. 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"Академический час" - это норматив внеурочки. 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921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0" y="236538"/>
            <a:ext cx="9826625" cy="61293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Ctr="1"/>
          <a:lstStyle/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Приказ Минобрнауки России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от 26.10.2010 г. № 1241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600" b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«При отсутствии возможности для внеурочной деятельности ОУ в рамках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соответствующих государственных (муниципальных) заданий, формируемых учредителем,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использует возможности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600" b="1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УДО детей</a:t>
            </a:r>
            <a:r>
              <a:rPr lang="ru-RU" sz="3600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, </a:t>
            </a:r>
            <a:r>
              <a:rPr lang="ru-RU" sz="3600" b="1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организаций культуры и спорта.</a:t>
            </a:r>
          </a:p>
        </p:txBody>
      </p:sp>
      <p:pic>
        <p:nvPicPr>
          <p:cNvPr id="1024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198438" y="107950"/>
            <a:ext cx="97012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3000"/>
              </a:lnSpc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Организация внеурочной деятельности</a:t>
            </a:r>
          </a:p>
        </p:txBody>
      </p:sp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60363" y="1116013"/>
            <a:ext cx="9539287" cy="588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положения, сформулированные авторами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УМК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«Перспективная начальная школа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»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eaLnBrk="1"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Взаимосвязь содержания урочной и внеурочной деятельности при вариативности форм.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Авторы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внеурочки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авторы комплекта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(Р.Г.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Чуракова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Н.А.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Чуракова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Н.М. Лаврова, О.А. Захарова, А.Г. Паутова, Т.М. Рагозина…). 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внеурочке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предусмотрено использование УМК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содержания, расширяющего и углубляющего базовый уровень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внеурочной деятельности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неэффективны другие программы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(они не связаны с УМК).</a:t>
            </a:r>
          </a:p>
          <a:p>
            <a:pPr eaLnBrk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Возможно создание собственных программ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педагогами школы, но с учетом содержания «Перспективной начальной школы».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3d9f2d80ae99787c37fa4b5b4dc61a3b3a10fc"/>
</p:tagLst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38131</TotalTime>
  <Words>1335</Words>
  <Application>Microsoft Office PowerPoint</Application>
  <PresentationFormat>Произвольный</PresentationFormat>
  <Paragraphs>375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Lucida Sans Unicode</vt:lpstr>
      <vt:lpstr>Times New Roman</vt:lpstr>
      <vt:lpstr>Tahoma</vt:lpstr>
      <vt:lpstr>Calibri</vt:lpstr>
      <vt:lpstr>StarSymbol</vt:lpstr>
      <vt:lpstr>Century Gothic</vt:lpstr>
      <vt:lpstr>Обычный</vt:lpstr>
      <vt:lpstr>1_Обычный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Наталья</cp:lastModifiedBy>
  <cp:revision>235</cp:revision>
  <dcterms:modified xsi:type="dcterms:W3CDTF">2015-01-23T12:24:27Z</dcterms:modified>
</cp:coreProperties>
</file>